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505" r:id="rId3"/>
    <p:sldId id="497" r:id="rId4"/>
    <p:sldId id="504" r:id="rId5"/>
    <p:sldId id="498" r:id="rId6"/>
    <p:sldId id="506" r:id="rId7"/>
    <p:sldId id="502" r:id="rId8"/>
    <p:sldId id="510" r:id="rId9"/>
    <p:sldId id="509" r:id="rId10"/>
    <p:sldId id="507" r:id="rId11"/>
    <p:sldId id="508" r:id="rId12"/>
    <p:sldId id="261" r:id="rId13"/>
  </p:sldIdLst>
  <p:sldSz cx="9144000" cy="6858000" type="screen4x3"/>
  <p:notesSz cx="6858000" cy="9144000"/>
  <p:defaultTextStyle>
    <a:defPPr>
      <a:defRPr lang="cs-CZ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uček Michal" initials="SM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FF"/>
    <a:srgbClr val="FF9900"/>
    <a:srgbClr val="FFCC00"/>
    <a:srgbClr val="66CCFF"/>
    <a:srgbClr val="FFFF99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47" autoAdjust="0"/>
    <p:restoredTop sz="94649" autoAdjust="0"/>
  </p:normalViewPr>
  <p:slideViewPr>
    <p:cSldViewPr>
      <p:cViewPr>
        <p:scale>
          <a:sx n="50" d="100"/>
          <a:sy n="50" d="100"/>
        </p:scale>
        <p:origin x="-64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41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B3693FF-BED1-406A-8A18-A66333C0EE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518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B5A8A41-470D-4997-AF76-BFA79100F1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952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A8A41-470D-4997-AF76-BFA79100F1D4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3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A8A41-470D-4997-AF76-BFA79100F1D4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16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A8A41-470D-4997-AF76-BFA79100F1D4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16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A8A41-470D-4997-AF76-BFA79100F1D4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16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A8A41-470D-4997-AF76-BFA79100F1D4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16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30D7-8D93-46F4-8806-AAE0C7F9F474}" type="datetime1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1AFCE-B882-4812-B73B-14E97616ED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13E46-CD72-4965-879E-CC139B147A18}" type="datetime1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5106B-987C-4B10-AFBF-4EA58618C2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ED40D-1E5C-4CBF-B8DC-8F5254E7BEF5}" type="datetime1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19247-1AFD-4AD0-A70B-7D0581BB61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34D9D-6F05-4D28-AF91-6A5581BE110C}" type="datetime1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0CF97-8A9A-4113-AE79-D01D32AB36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E0F8D-5B62-43EC-AD1C-9AF8271F3895}" type="datetime1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FB81-2D9D-475E-9830-099AD1FB09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F26F-1412-4713-ABB4-5B20E42E460D}" type="datetime1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3763-4434-4ACE-848D-C38BF2551B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1784-7C33-419C-B7ED-20A2F455190C}" type="datetime1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CBDF2-561B-4A96-8F34-3FF68F33F9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0FFA0-A146-4BF7-9050-C7D0BAA062AB}" type="datetime1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BBF7-DBCC-4E23-8A89-B984B08C2A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B171-99B3-46EB-AE09-A4BC26E502FA}" type="datetime1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BCCBF-7D61-4624-8BA2-9485BDA960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1CCC7-1D06-4140-B803-C64D43BB257A}" type="datetime1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BEE78-A831-40B3-A8D3-48FE790B9F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9738-A3FE-4E26-9206-E441892D4DFB}" type="datetime1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1FD5F-A767-4A0B-9C01-EB3486B809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61B74AFF-A9D5-463D-8DF9-EADA43E7A435}" type="datetime1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A85DFEC-A07F-4907-9001-0C14A9C1DF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an.pejchal@plzensky-kraj.cz" TargetMode="External"/><Relationship Id="rId2" Type="http://schemas.openxmlformats.org/officeDocument/2006/relationships/hyperlink" Target="mailto:eliska.pecenkova@plzensky-kraj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plzensky-kraj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348880"/>
            <a:ext cx="8281095" cy="2952328"/>
          </a:xfrm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/>
          <a:lstStyle/>
          <a:p>
            <a:r>
              <a:rPr lang="cs-CZ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eHealth</a:t>
            </a:r>
            <a:r>
              <a:rPr lang="cs-C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Plzeňském kraji</a:t>
            </a: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23.04.2015, Žďár nad Sázavou</a:t>
            </a:r>
            <a:r>
              <a:rPr lang="cs-CZ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786438"/>
            <a:ext cx="8136582" cy="811212"/>
          </a:xfrm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600" dirty="0" smtClean="0">
                <a:solidFill>
                  <a:schemeClr val="bg1"/>
                </a:solidFill>
                <a:latin typeface="Arial" charset="0"/>
              </a:rPr>
              <a:t>Krajský úřad Plzeňského kraje, Odbor </a:t>
            </a:r>
            <a:r>
              <a:rPr lang="cs-CZ" sz="1600" dirty="0">
                <a:solidFill>
                  <a:schemeClr val="bg1"/>
                </a:solidFill>
                <a:latin typeface="Arial" charset="0"/>
              </a:rPr>
              <a:t>informatiky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" y="72008"/>
            <a:ext cx="9019851" cy="6237312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0CF97-8A9A-4113-AE79-D01D32AB36FC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4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341240"/>
            <a:ext cx="7772400" cy="4688160"/>
          </a:xfrm>
        </p:spPr>
        <p:txBody>
          <a:bodyPr/>
          <a:lstStyle/>
          <a:p>
            <a:r>
              <a:rPr lang="cs-CZ" sz="1600" dirty="0" smtClean="0"/>
              <a:t>Takto </a:t>
            </a:r>
            <a:r>
              <a:rPr lang="cs-CZ" sz="1600" dirty="0"/>
              <a:t>integrované systémy mohou mít vnitřně rozdílnou architekturu a mohou být řešeny různými výrobci. </a:t>
            </a:r>
            <a:endParaRPr lang="cs-CZ" sz="1600" dirty="0" smtClean="0"/>
          </a:p>
          <a:p>
            <a:r>
              <a:rPr lang="cs-CZ" sz="1600" dirty="0" smtClean="0"/>
              <a:t>Popis </a:t>
            </a:r>
            <a:r>
              <a:rPr lang="cs-CZ" sz="1600" dirty="0"/>
              <a:t>mechanismů a pravidel NIX ZD předpokládá maximálně otevřenou a obecnou architekturu na bázi WS/SOAP zajišťující signalizaci (informaci o rozhraní daného poskytovatele ZD), služby PKI (evidenci veřejných klíčů pro sestavní bezpečného komunikačního kanálu a podepisování/šifrování), evidenci verzí komunikačních protokolů a další. </a:t>
            </a:r>
            <a:endParaRPr lang="cs-CZ" sz="1600" dirty="0" smtClean="0"/>
          </a:p>
          <a:p>
            <a:r>
              <a:rPr lang="cs-CZ" sz="1600" dirty="0" smtClean="0"/>
              <a:t>Pro </a:t>
            </a:r>
            <a:r>
              <a:rPr lang="cs-CZ" sz="1600" dirty="0"/>
              <a:t>komunikaci s NIX ZD je nutná výstavba krajského komunikačního centra a respektování základních pravidel NIX ZD. </a:t>
            </a:r>
            <a:endParaRPr lang="cs-CZ" sz="1600" dirty="0" smtClean="0"/>
          </a:p>
          <a:p>
            <a:r>
              <a:rPr lang="cs-CZ" sz="1600" dirty="0" smtClean="0"/>
              <a:t>Dokumentace </a:t>
            </a:r>
            <a:r>
              <a:rPr lang="cs-CZ" sz="1600" dirty="0"/>
              <a:t>NIX ZD je k dispozici v aktuální verzi na www.emedocs.cz/ke-</a:t>
            </a:r>
            <a:r>
              <a:rPr lang="cs-CZ" sz="1600" dirty="0" err="1"/>
              <a:t>stazeni</a:t>
            </a:r>
            <a:r>
              <a:rPr lang="cs-CZ" sz="1600" dirty="0"/>
              <a:t>. Z pohledu IS </a:t>
            </a:r>
            <a:r>
              <a:rPr lang="cs-CZ" sz="1600" dirty="0" err="1"/>
              <a:t>eMeDocS</a:t>
            </a:r>
            <a:r>
              <a:rPr lang="cs-CZ" sz="1600" dirty="0"/>
              <a:t> Kraje Vysočina je rozhraní vůči NIX ZD aktuálně ve výstavbě s přepokládaným termínem dokončením v srpnu 2015. </a:t>
            </a:r>
            <a:endParaRPr lang="cs-CZ" sz="1600" dirty="0" smtClean="0"/>
          </a:p>
          <a:p>
            <a:r>
              <a:rPr lang="cs-CZ" sz="1600" dirty="0" smtClean="0"/>
              <a:t>Pro </a:t>
            </a:r>
            <a:r>
              <a:rPr lang="cs-CZ" sz="1600" dirty="0"/>
              <a:t>propojení jednotlivých systémů prostřednictvím NIX ZD je přepokládáno sjednání integrační smlouvy. </a:t>
            </a:r>
            <a:endParaRPr lang="cs-CZ" sz="1600" dirty="0" smtClean="0"/>
          </a:p>
          <a:p>
            <a:r>
              <a:rPr lang="cs-CZ" sz="1600" dirty="0" smtClean="0"/>
              <a:t>Upozorňujeme</a:t>
            </a:r>
            <a:r>
              <a:rPr lang="cs-CZ" sz="1600" dirty="0"/>
              <a:t>, že jiné metody integrace vůči </a:t>
            </a:r>
            <a:r>
              <a:rPr lang="cs-CZ" sz="1600" dirty="0" err="1"/>
              <a:t>eMeDocS</a:t>
            </a:r>
            <a:r>
              <a:rPr lang="cs-CZ" sz="1600" dirty="0"/>
              <a:t> Kraje Vysočina nebudou umožněny a to i za situace, kdy architektura či dodavatel krajského komunikačního uzlu budou shodné s </a:t>
            </a:r>
            <a:r>
              <a:rPr lang="cs-CZ" sz="1600" dirty="0" err="1"/>
              <a:t>eMeDocS</a:t>
            </a:r>
            <a:r>
              <a:rPr lang="cs-CZ" sz="1600" dirty="0"/>
              <a:t> Kraje Vysočina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0CF97-8A9A-4113-AE79-D01D32AB36FC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383704" y="908720"/>
            <a:ext cx="87484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s-CZ" altLang="cs-CZ" sz="3600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NIXZD</a:t>
            </a:r>
            <a:br>
              <a:rPr lang="cs-CZ" altLang="cs-CZ" sz="3600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600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Národní centrum výměny zdravotnické dokumentace</a:t>
            </a:r>
            <a:r>
              <a:rPr lang="cs-CZ" altLang="cs-CZ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kern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01F301-CDA8-4809-A3EC-965A5F984639}" type="slidenum">
              <a:rPr lang="cs-CZ" smtClean="0"/>
              <a:pPr/>
              <a:t>12</a:t>
            </a:fld>
            <a:endParaRPr lang="cs-CZ" dirty="0" smtClean="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11188" y="692150"/>
            <a:ext cx="83534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24744"/>
            <a:ext cx="8208911" cy="5123656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Těchto aktivit se Plzeňský kraj chce zúčastnit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Dotazy 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Jan Pejchal, Eliška Pečenková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eliska.pecenkova@plzensky-kraj.cz</a:t>
            </a:r>
            <a:endParaRPr lang="cs-CZ" sz="2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Jan.pejchal@plzensky-kraj.cz</a:t>
            </a:r>
            <a:endParaRPr lang="cs-CZ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2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http://www.plzensky-kraj.cz</a:t>
            </a:r>
            <a:endParaRPr lang="cs-CZ" sz="2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500563" y="692150"/>
            <a:ext cx="39497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</p:txBody>
      </p:sp>
      <p:pic>
        <p:nvPicPr>
          <p:cNvPr id="11" name="Picture 2" descr="fil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47864" y="2780928"/>
            <a:ext cx="2952328" cy="7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9/9f/2004_Plzensky_kra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921" y="3616291"/>
            <a:ext cx="5308567" cy="30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Plzeňský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72816"/>
            <a:ext cx="7848872" cy="4400128"/>
          </a:xfrm>
        </p:spPr>
        <p:txBody>
          <a:bodyPr/>
          <a:lstStyle/>
          <a:p>
            <a:r>
              <a:rPr lang="cs-CZ" dirty="0" smtClean="0"/>
              <a:t>Třetí největší rozlohou - 7561 km</a:t>
            </a:r>
            <a:r>
              <a:rPr lang="cs-CZ" baseline="30000" dirty="0" smtClean="0"/>
              <a:t>2</a:t>
            </a:r>
            <a:endParaRPr lang="cs-CZ" dirty="0" smtClean="0"/>
          </a:p>
          <a:p>
            <a:r>
              <a:rPr lang="cs-CZ" dirty="0" smtClean="0"/>
              <a:t>Devátý počtem </a:t>
            </a:r>
            <a:r>
              <a:rPr lang="cs-CZ" dirty="0"/>
              <a:t>obyvatel </a:t>
            </a:r>
            <a:r>
              <a:rPr lang="cs-CZ" dirty="0" smtClean="0"/>
              <a:t>- 571709 obyvatel</a:t>
            </a:r>
          </a:p>
          <a:p>
            <a:r>
              <a:rPr lang="cs-CZ" dirty="0" smtClean="0"/>
              <a:t>Druhý nejnižší hustotou zalidnění </a:t>
            </a:r>
            <a:br>
              <a:rPr lang="cs-CZ" dirty="0" smtClean="0"/>
            </a:br>
            <a:r>
              <a:rPr lang="cs-CZ" dirty="0" smtClean="0"/>
              <a:t>- 76 obyvatel na 1 km</a:t>
            </a:r>
            <a:r>
              <a:rPr lang="cs-CZ" baseline="30000" dirty="0" smtClean="0"/>
              <a:t>2</a:t>
            </a:r>
            <a:endParaRPr lang="cs-CZ" dirty="0" smtClean="0"/>
          </a:p>
          <a:p>
            <a:pPr marL="0" indent="0">
              <a:buNone/>
            </a:pPr>
            <a:endParaRPr lang="cs-CZ" sz="1600" dirty="0" smtClean="0"/>
          </a:p>
          <a:p>
            <a:endParaRPr lang="cs-CZ" dirty="0" smtClean="0"/>
          </a:p>
          <a:p>
            <a:r>
              <a:rPr lang="cs-CZ" sz="2800" dirty="0" smtClean="0"/>
              <a:t>Vznik 1.1.2000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0CF97-8A9A-4113-AE79-D01D32AB36F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2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124744"/>
            <a:ext cx="7772400" cy="1152128"/>
          </a:xfrm>
        </p:spPr>
        <p:txBody>
          <a:bodyPr/>
          <a:lstStyle/>
          <a:p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204864"/>
            <a:ext cx="7702624" cy="3531096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Předávání zdravotnické dokumentace lékařům Zdravotnické záchranné služby Plzeňského kraje (ZZS PK)</a:t>
            </a:r>
          </a:p>
          <a:p>
            <a:pPr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Realizace a investice OIT PK</a:t>
            </a:r>
          </a:p>
          <a:p>
            <a:pPr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krůčky od 2011 (2013 testování ve vozidle IOP11)</a:t>
            </a:r>
          </a:p>
          <a:p>
            <a:pPr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Smluvní zabezpečení ZZS PK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 nemocnicemi Plzeňského kraje (ZHPK)</a:t>
            </a:r>
          </a:p>
          <a:p>
            <a:pPr>
              <a:buFontTx/>
              <a:buChar char="-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0CF97-8A9A-4113-AE79-D01D32AB36FC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5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152128"/>
          </a:xfrm>
        </p:spPr>
        <p:txBody>
          <a:bodyPr/>
          <a:lstStyle/>
          <a:p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0CF97-8A9A-4113-AE79-D01D32AB36FC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44824"/>
            <a:ext cx="4248472" cy="47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124744"/>
            <a:ext cx="7772400" cy="1368152"/>
          </a:xfrm>
        </p:spPr>
        <p:txBody>
          <a:bodyPr/>
          <a:lstStyle/>
          <a:p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rozvoj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204864"/>
            <a:ext cx="8278688" cy="3891136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aplikace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zapojení FN Plzeň (vyšší % péče)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avízo (nízkoprahové,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vysokoprahové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Smluvní zabezpečení</a:t>
            </a:r>
          </a:p>
          <a:p>
            <a:pPr algn="just">
              <a:buFontTx/>
              <a:buChar char="-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Úprava aplikace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Medsol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(vozidlo)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0CF97-8A9A-4113-AE79-D01D32AB36F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8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0CF97-8A9A-4113-AE79-D01D32AB36FC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657950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1276"/>
            <a:ext cx="6948834" cy="43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91276"/>
            <a:ext cx="7488832" cy="468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13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748464" cy="1512168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NIXZD</a:t>
            </a:r>
            <a:br>
              <a:rPr lang="cs-CZ" altLang="cs-CZ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Národní </a:t>
            </a:r>
            <a:r>
              <a:rPr lang="cs-CZ" altLang="cs-CZ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výměny zdravotnické dokumentace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3891136"/>
          </a:xfrm>
        </p:spPr>
        <p:txBody>
          <a:bodyPr/>
          <a:lstStyle/>
          <a:p>
            <a:pPr marL="914400" lvl="2" indent="0" eaLnBrk="1" hangingPunct="1">
              <a:lnSpc>
                <a:spcPct val="125000"/>
              </a:lnSpc>
              <a:spcAft>
                <a:spcPct val="20000"/>
              </a:spcAft>
              <a:buNone/>
            </a:pPr>
            <a:r>
              <a:rPr lang="cs-CZ" altLang="cs-CZ" sz="1800" dirty="0" smtClean="0">
                <a:solidFill>
                  <a:srgbClr val="333333"/>
                </a:solidFill>
              </a:rPr>
              <a:t>Řešení </a:t>
            </a:r>
            <a:r>
              <a:rPr lang="cs-CZ" altLang="cs-CZ" sz="1800" dirty="0">
                <a:solidFill>
                  <a:srgbClr val="333333"/>
                </a:solidFill>
              </a:rPr>
              <a:t>požadavku </a:t>
            </a:r>
            <a:r>
              <a:rPr lang="cs-CZ" altLang="cs-CZ" sz="1800" b="1" dirty="0">
                <a:solidFill>
                  <a:srgbClr val="333333"/>
                </a:solidFill>
              </a:rPr>
              <a:t>IOP23 </a:t>
            </a:r>
            <a:r>
              <a:rPr lang="cs-CZ" altLang="cs-CZ" sz="1800" dirty="0">
                <a:solidFill>
                  <a:srgbClr val="333333"/>
                </a:solidFill>
              </a:rPr>
              <a:t>– plošné sdílení ZD pro </a:t>
            </a:r>
            <a:r>
              <a:rPr lang="cs-CZ" altLang="cs-CZ" sz="1800" dirty="0" smtClean="0">
                <a:solidFill>
                  <a:srgbClr val="333333"/>
                </a:solidFill>
              </a:rPr>
              <a:t>ZZS</a:t>
            </a:r>
          </a:p>
          <a:p>
            <a:pPr marL="914400" lvl="2" indent="0" eaLnBrk="1" hangingPunct="1">
              <a:lnSpc>
                <a:spcPct val="125000"/>
              </a:lnSpc>
              <a:spcAft>
                <a:spcPct val="20000"/>
              </a:spcAft>
              <a:buNone/>
            </a:pPr>
            <a:r>
              <a:rPr lang="cs-CZ" altLang="cs-CZ" sz="1800" dirty="0">
                <a:solidFill>
                  <a:srgbClr val="333333"/>
                </a:solidFill>
              </a:rPr>
              <a:t>NIXZD vzniká a je provozováno </a:t>
            </a:r>
            <a:r>
              <a:rPr lang="cs-CZ" altLang="cs-CZ" sz="1800" b="1" dirty="0">
                <a:solidFill>
                  <a:srgbClr val="333333"/>
                </a:solidFill>
              </a:rPr>
              <a:t>na základě </a:t>
            </a:r>
            <a:r>
              <a:rPr lang="cs-CZ" altLang="cs-CZ" sz="1800" dirty="0">
                <a:solidFill>
                  <a:srgbClr val="333333"/>
                </a:solidFill>
              </a:rPr>
              <a:t>metodické a smluvní </a:t>
            </a:r>
            <a:r>
              <a:rPr lang="cs-CZ" altLang="cs-CZ" sz="1800" b="1" dirty="0">
                <a:solidFill>
                  <a:srgbClr val="333333"/>
                </a:solidFill>
              </a:rPr>
              <a:t>dohody krajů </a:t>
            </a:r>
            <a:r>
              <a:rPr lang="cs-CZ" altLang="cs-CZ" sz="1800" dirty="0">
                <a:solidFill>
                  <a:srgbClr val="333333"/>
                </a:solidFill>
              </a:rPr>
              <a:t>a případných dalších zájemců o tuto problematiku.</a:t>
            </a:r>
          </a:p>
          <a:p>
            <a:pPr marL="914400" lvl="2" indent="0" eaLnBrk="1" hangingPunct="1">
              <a:lnSpc>
                <a:spcPct val="125000"/>
              </a:lnSpc>
              <a:spcAft>
                <a:spcPct val="20000"/>
              </a:spcAft>
              <a:buNone/>
            </a:pPr>
            <a:r>
              <a:rPr lang="cs-CZ" altLang="cs-CZ" sz="1800" dirty="0">
                <a:solidFill>
                  <a:srgbClr val="333333"/>
                </a:solidFill>
              </a:rPr>
              <a:t>Cílem NIXZD je maximální </a:t>
            </a:r>
            <a:r>
              <a:rPr lang="cs-CZ" altLang="cs-CZ" sz="1800" b="1" dirty="0">
                <a:solidFill>
                  <a:srgbClr val="333333"/>
                </a:solidFill>
              </a:rPr>
              <a:t>otevřenost</a:t>
            </a:r>
            <a:r>
              <a:rPr lang="cs-CZ" altLang="cs-CZ" sz="1800" dirty="0">
                <a:solidFill>
                  <a:srgbClr val="333333"/>
                </a:solidFill>
              </a:rPr>
              <a:t>, respektování praxí ověřených </a:t>
            </a:r>
            <a:r>
              <a:rPr lang="cs-CZ" altLang="cs-CZ" sz="1800" b="1" dirty="0">
                <a:solidFill>
                  <a:srgbClr val="333333"/>
                </a:solidFill>
              </a:rPr>
              <a:t>standardů</a:t>
            </a:r>
            <a:r>
              <a:rPr lang="cs-CZ" altLang="cs-CZ" sz="1800" dirty="0">
                <a:solidFill>
                  <a:srgbClr val="333333"/>
                </a:solidFill>
              </a:rPr>
              <a:t>.</a:t>
            </a:r>
          </a:p>
          <a:p>
            <a:pPr marL="914400" lvl="2" indent="0" eaLnBrk="1" hangingPunct="1">
              <a:lnSpc>
                <a:spcPct val="125000"/>
              </a:lnSpc>
              <a:spcAft>
                <a:spcPct val="20000"/>
              </a:spcAft>
              <a:buNone/>
            </a:pPr>
            <a:r>
              <a:rPr lang="cs-CZ" altLang="cs-CZ" sz="1800" dirty="0">
                <a:solidFill>
                  <a:srgbClr val="333333"/>
                </a:solidFill>
              </a:rPr>
              <a:t>Hlavními partnery z pohledu smluvního a organizačního vůči NIXZD jsou </a:t>
            </a:r>
            <a:r>
              <a:rPr lang="cs-CZ" altLang="cs-CZ" sz="1800" b="1" dirty="0">
                <a:solidFill>
                  <a:srgbClr val="333333"/>
                </a:solidFill>
              </a:rPr>
              <a:t>všechny kraje ČR </a:t>
            </a:r>
            <a:r>
              <a:rPr lang="cs-CZ" altLang="cs-CZ" sz="1800" dirty="0">
                <a:solidFill>
                  <a:srgbClr val="333333"/>
                </a:solidFill>
              </a:rPr>
              <a:t>a to jak z pohledu zřizovatelské role zdravotnických zařízení tak z pohledu svého území.</a:t>
            </a:r>
          </a:p>
          <a:p>
            <a:pPr marL="914400" lvl="2" indent="0" eaLnBrk="1" hangingPunct="1">
              <a:lnSpc>
                <a:spcPct val="125000"/>
              </a:lnSpc>
              <a:spcAft>
                <a:spcPct val="20000"/>
              </a:spcAft>
              <a:buNone/>
            </a:pPr>
            <a:r>
              <a:rPr lang="cs-CZ" altLang="cs-CZ" sz="1800" dirty="0">
                <a:solidFill>
                  <a:srgbClr val="333333"/>
                </a:solidFill>
              </a:rPr>
              <a:t>Vstup do NIXZD je umožněn </a:t>
            </a:r>
            <a:r>
              <a:rPr lang="cs-CZ" altLang="cs-CZ" sz="1800" b="1" dirty="0">
                <a:solidFill>
                  <a:srgbClr val="333333"/>
                </a:solidFill>
              </a:rPr>
              <a:t>i ostatním subjektům </a:t>
            </a:r>
            <a:r>
              <a:rPr lang="cs-CZ" altLang="cs-CZ" sz="1800" dirty="0">
                <a:solidFill>
                  <a:srgbClr val="333333"/>
                </a:solidFill>
              </a:rPr>
              <a:t>(státní, komerční, akademické, …), ale je preferován přístup prostřednictvím tzv. krajského  komunikačního centra dle území příslušnosti.</a:t>
            </a:r>
          </a:p>
          <a:p>
            <a:pPr marL="914400" lvl="2" indent="0" eaLnBrk="1" hangingPunct="1">
              <a:lnSpc>
                <a:spcPct val="125000"/>
              </a:lnSpc>
              <a:spcAft>
                <a:spcPct val="20000"/>
              </a:spcAft>
              <a:buNone/>
            </a:pPr>
            <a:endParaRPr lang="cs-CZ" altLang="cs-CZ" sz="2000" dirty="0">
              <a:solidFill>
                <a:srgbClr val="333333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5652120" y="5445224"/>
            <a:ext cx="1905000" cy="457200"/>
          </a:xfrm>
        </p:spPr>
        <p:txBody>
          <a:bodyPr/>
          <a:lstStyle/>
          <a:p>
            <a:pPr>
              <a:defRPr/>
            </a:pPr>
            <a:fld id="{9730CF97-8A9A-4113-AE79-D01D32AB36F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5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050504"/>
            <a:ext cx="8928992" cy="5122912"/>
          </a:xfrm>
        </p:spPr>
        <p:txBody>
          <a:bodyPr/>
          <a:lstStyle/>
          <a:p>
            <a:pPr marL="914400" lvl="2" indent="0" eaLnBrk="1" hangingPunct="1">
              <a:lnSpc>
                <a:spcPct val="125000"/>
              </a:lnSpc>
              <a:spcAft>
                <a:spcPct val="20000"/>
              </a:spcAft>
              <a:buNone/>
            </a:pPr>
            <a:r>
              <a:rPr lang="cs-CZ" altLang="cs-CZ" sz="2000" b="1" dirty="0">
                <a:solidFill>
                  <a:srgbClr val="333333"/>
                </a:solidFill>
              </a:rPr>
              <a:t>Společná dohoda </a:t>
            </a:r>
            <a:r>
              <a:rPr lang="cs-CZ" altLang="cs-CZ" sz="2000" dirty="0">
                <a:solidFill>
                  <a:srgbClr val="333333"/>
                </a:solidFill>
              </a:rPr>
              <a:t>na mechanismech výměny dat </a:t>
            </a:r>
            <a:r>
              <a:rPr lang="cs-CZ" altLang="cs-CZ" sz="2000" dirty="0" smtClean="0">
                <a:solidFill>
                  <a:srgbClr val="333333"/>
                </a:solidFill>
              </a:rPr>
              <a:t>– </a:t>
            </a:r>
            <a:r>
              <a:rPr lang="cs-CZ" altLang="cs-CZ" sz="2000" dirty="0">
                <a:solidFill>
                  <a:srgbClr val="333333"/>
                </a:solidFill>
              </a:rPr>
              <a:t>schválení v rámci </a:t>
            </a:r>
            <a:r>
              <a:rPr lang="cs-CZ" altLang="cs-CZ" sz="2000" b="1" dirty="0">
                <a:solidFill>
                  <a:srgbClr val="333333"/>
                </a:solidFill>
              </a:rPr>
              <a:t>orgánů AKČR</a:t>
            </a:r>
          </a:p>
          <a:p>
            <a:pPr marL="914400" lvl="2" indent="0" eaLnBrk="1" hangingPunct="1">
              <a:lnSpc>
                <a:spcPct val="125000"/>
              </a:lnSpc>
              <a:spcAft>
                <a:spcPct val="20000"/>
              </a:spcAft>
              <a:buNone/>
            </a:pPr>
            <a:r>
              <a:rPr lang="cs-CZ" altLang="cs-CZ" sz="2000" dirty="0" smtClean="0">
                <a:solidFill>
                  <a:srgbClr val="333333"/>
                </a:solidFill>
              </a:rPr>
              <a:t>Role </a:t>
            </a:r>
            <a:r>
              <a:rPr lang="cs-CZ" altLang="cs-CZ" sz="2000" dirty="0">
                <a:solidFill>
                  <a:srgbClr val="333333"/>
                </a:solidFill>
              </a:rPr>
              <a:t>krajských komunikačních center je </a:t>
            </a:r>
            <a:r>
              <a:rPr lang="cs-CZ" altLang="cs-CZ" sz="2000" b="1" dirty="0">
                <a:solidFill>
                  <a:srgbClr val="333333"/>
                </a:solidFill>
              </a:rPr>
              <a:t>přenositelná </a:t>
            </a:r>
            <a:r>
              <a:rPr lang="cs-CZ" altLang="cs-CZ" sz="2000" dirty="0">
                <a:solidFill>
                  <a:srgbClr val="333333"/>
                </a:solidFill>
              </a:rPr>
              <a:t>(např. zajištění jiným krajem popř. plošným systémem).</a:t>
            </a:r>
          </a:p>
          <a:p>
            <a:pPr marL="914400" lvl="2" indent="0" eaLnBrk="1" hangingPunct="1">
              <a:lnSpc>
                <a:spcPct val="125000"/>
              </a:lnSpc>
              <a:spcAft>
                <a:spcPct val="20000"/>
              </a:spcAft>
              <a:buNone/>
            </a:pPr>
            <a:r>
              <a:rPr lang="cs-CZ" altLang="cs-CZ" sz="2000" dirty="0">
                <a:solidFill>
                  <a:srgbClr val="333333"/>
                </a:solidFill>
              </a:rPr>
              <a:t>V případě nadregionálních řešení je předpokládáno jejich </a:t>
            </a:r>
            <a:r>
              <a:rPr lang="cs-CZ" altLang="cs-CZ" sz="2000" b="1" dirty="0">
                <a:solidFill>
                  <a:srgbClr val="333333"/>
                </a:solidFill>
              </a:rPr>
              <a:t>přímé připojení </a:t>
            </a:r>
            <a:r>
              <a:rPr lang="cs-CZ" altLang="cs-CZ" sz="2000" dirty="0">
                <a:solidFill>
                  <a:srgbClr val="333333"/>
                </a:solidFill>
              </a:rPr>
              <a:t>do NIXZD.</a:t>
            </a:r>
          </a:p>
          <a:p>
            <a:pPr marL="914400" lvl="2" indent="0" eaLnBrk="1" hangingPunct="1">
              <a:lnSpc>
                <a:spcPct val="125000"/>
              </a:lnSpc>
              <a:spcAft>
                <a:spcPct val="20000"/>
              </a:spcAft>
              <a:buNone/>
            </a:pPr>
            <a:r>
              <a:rPr lang="cs-CZ" altLang="cs-CZ" sz="2000" dirty="0">
                <a:solidFill>
                  <a:srgbClr val="333333"/>
                </a:solidFill>
              </a:rPr>
              <a:t>Provozovatelem NIXZD bude Kraj Vysočina,  se záměrem převedení této role na  národní autoritu z řad subjektů veřejné správy (</a:t>
            </a:r>
            <a:r>
              <a:rPr lang="cs-CZ" altLang="cs-CZ" sz="2000" dirty="0" err="1">
                <a:solidFill>
                  <a:srgbClr val="333333"/>
                </a:solidFill>
              </a:rPr>
              <a:t>MZd</a:t>
            </a:r>
            <a:r>
              <a:rPr lang="cs-CZ" altLang="cs-CZ" sz="2000" dirty="0">
                <a:solidFill>
                  <a:srgbClr val="333333"/>
                </a:solidFill>
              </a:rPr>
              <a:t> popř. jím určená organizace); </a:t>
            </a:r>
            <a:r>
              <a:rPr lang="cs-CZ" altLang="cs-CZ" sz="2000" i="1" dirty="0" err="1">
                <a:solidFill>
                  <a:srgbClr val="333333"/>
                </a:solidFill>
              </a:rPr>
              <a:t>OpenSource</a:t>
            </a:r>
            <a:r>
              <a:rPr lang="cs-CZ" altLang="cs-CZ" sz="2000" i="1" dirty="0">
                <a:solidFill>
                  <a:srgbClr val="333333"/>
                </a:solidFill>
              </a:rPr>
              <a:t>, přenositelná licence, </a:t>
            </a:r>
            <a:r>
              <a:rPr lang="cs-CZ" altLang="cs-CZ" sz="2000" i="1" dirty="0" err="1">
                <a:solidFill>
                  <a:srgbClr val="333333"/>
                </a:solidFill>
              </a:rPr>
              <a:t>virtualizace</a:t>
            </a:r>
            <a:endParaRPr lang="cs-CZ" altLang="cs-CZ" sz="2000" i="1" dirty="0">
              <a:solidFill>
                <a:srgbClr val="333333"/>
              </a:solidFill>
            </a:endParaRPr>
          </a:p>
          <a:p>
            <a:pPr marL="914400" lvl="2" indent="0" eaLnBrk="1" hangingPunct="1">
              <a:lnSpc>
                <a:spcPct val="125000"/>
              </a:lnSpc>
              <a:spcAft>
                <a:spcPct val="20000"/>
              </a:spcAft>
              <a:buNone/>
            </a:pPr>
            <a:r>
              <a:rPr lang="cs-CZ" altLang="cs-CZ" sz="2000" dirty="0">
                <a:solidFill>
                  <a:srgbClr val="333333"/>
                </a:solidFill>
              </a:rPr>
              <a:t>Veškerá logika a architektura NIXZD striktně respektuje ustanovení příslušné legislativy, zejména pak zákona </a:t>
            </a:r>
            <a:r>
              <a:rPr lang="cs-CZ" altLang="cs-CZ" sz="2000" b="1" dirty="0">
                <a:solidFill>
                  <a:srgbClr val="333333"/>
                </a:solidFill>
              </a:rPr>
              <a:t>č. 101/2000 Sb.</a:t>
            </a:r>
            <a:r>
              <a:rPr lang="cs-CZ" altLang="cs-CZ" sz="2000" dirty="0">
                <a:solidFill>
                  <a:srgbClr val="333333"/>
                </a:solidFill>
              </a:rPr>
              <a:t>, o </a:t>
            </a:r>
            <a:r>
              <a:rPr lang="cs-CZ" altLang="cs-CZ" sz="2000" dirty="0" smtClean="0">
                <a:solidFill>
                  <a:srgbClr val="333333"/>
                </a:solidFill>
              </a:rPr>
              <a:t>OOÚ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0CF97-8A9A-4113-AE79-D01D32AB36F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748464" cy="1512168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NIXZD</a:t>
            </a:r>
            <a:br>
              <a:rPr lang="cs-CZ" altLang="cs-CZ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Národní </a:t>
            </a:r>
            <a:r>
              <a:rPr lang="cs-CZ" altLang="cs-CZ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výměny zdravotnické dokumentace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1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984579" cy="4683224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0CF97-8A9A-4113-AE79-D01D32AB36FC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9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_powerpoint_znak">
  <a:themeElements>
    <a:clrScheme name="šablona_powerpoint_zna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šablona_powerpoint_zna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_powerpoint_zna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_powerpoint_zna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šablona_powerpoint_znak</Template>
  <TotalTime>8597</TotalTime>
  <Words>463</Words>
  <Application>Microsoft Office PowerPoint</Application>
  <PresentationFormat>Předvádění na obrazovce (4:3)</PresentationFormat>
  <Paragraphs>77</Paragraphs>
  <Slides>12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šablona_powerpoint_znak</vt:lpstr>
      <vt:lpstr>eHealth v Plzeňském kraji   23.04.2015, Žďár nad Sázavou </vt:lpstr>
      <vt:lpstr>Plzeňský kraj</vt:lpstr>
      <vt:lpstr>Emergency Card </vt:lpstr>
      <vt:lpstr>Emergency Card </vt:lpstr>
      <vt:lpstr>Emergency Card - rozvoj </vt:lpstr>
      <vt:lpstr>Prezentace aplikace PowerPoint</vt:lpstr>
      <vt:lpstr>NIXZD  Národní centrum výměny zdravotnické dokumentace </vt:lpstr>
      <vt:lpstr>NIXZD  Národní centrum výměny zdravotnické dokumentace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KúPk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Novela stavebního zákona problematika ÚAP a ÚPD</dc:title>
  <dc:creator>KúPk</dc:creator>
  <cp:lastModifiedBy>Jan Pejchal</cp:lastModifiedBy>
  <cp:revision>581</cp:revision>
  <dcterms:created xsi:type="dcterms:W3CDTF">2006-11-14T09:52:33Z</dcterms:created>
  <dcterms:modified xsi:type="dcterms:W3CDTF">2015-04-23T09:11:20Z</dcterms:modified>
</cp:coreProperties>
</file>